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771" y="-1146651"/>
            <a:ext cx="3302597" cy="883942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PLIT, EXTEND, WHEN, COPY &amp; GROUP  (… and the dangerous JUMP)"/>
          <p:cNvSpPr txBox="1"/>
          <p:nvPr>
            <p:ph type="title"/>
          </p:nvPr>
        </p:nvSpPr>
        <p:spPr>
          <a:xfrm>
            <a:off x="249858" y="3600185"/>
            <a:ext cx="10840030" cy="2706459"/>
          </a:xfrm>
          <a:prstGeom prst="rect">
            <a:avLst/>
          </a:prstGeom>
        </p:spPr>
        <p:txBody>
          <a:bodyPr/>
          <a:lstStyle/>
          <a:p>
            <a:pPr indent="180975">
              <a:lnSpc>
                <a:spcPct val="110000"/>
              </a:lnSpc>
              <a:defRPr sz="3500"/>
            </a:pPr>
            <a:r>
              <a:t>SPLIT, EXTEND, WHEN, COPY &amp; GROUP </a:t>
            </a:r>
            <a:br/>
            <a:r>
              <a:rPr b="0" sz="2400"/>
              <a:t>(… and the dangerous JUMP)</a:t>
            </a:r>
          </a:p>
        </p:txBody>
      </p:sp>
      <p:sp>
        <p:nvSpPr>
          <p:cNvPr id="248" name="Advanced language features 2:"/>
          <p:cNvSpPr txBox="1"/>
          <p:nvPr>
            <p:ph type="body" sz="half" idx="1"/>
          </p:nvPr>
        </p:nvSpPr>
        <p:spPr>
          <a:xfrm>
            <a:off x="249858" y="1704975"/>
            <a:ext cx="10840030" cy="1660655"/>
          </a:xfrm>
          <a:prstGeom prst="rect">
            <a:avLst/>
          </a:prstGeom>
        </p:spPr>
        <p:txBody>
          <a:bodyPr/>
          <a:lstStyle>
            <a:lvl1pPr indent="180975"/>
          </a:lstStyle>
          <a:p>
            <a:pPr/>
            <a:r>
              <a:t>Advanced language features 2: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defRPr i="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1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705" y="3702221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21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25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28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32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333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337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9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2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Example: Decompose multiple scattering from Single_crystal"/>
          <p:cNvSpPr txBox="1"/>
          <p:nvPr>
            <p:ph type="title"/>
          </p:nvPr>
        </p:nvSpPr>
        <p:spPr>
          <a:xfrm>
            <a:off x="1927209" y="-73415"/>
            <a:ext cx="9312375" cy="972717"/>
          </a:xfrm>
          <a:prstGeom prst="rect">
            <a:avLst/>
          </a:prstGeom>
        </p:spPr>
        <p:txBody>
          <a:bodyPr/>
          <a:lstStyle/>
          <a:p>
            <a:pPr/>
            <a:r>
              <a:t>Example: Decompose multiple scattering from Single_crystal</a:t>
            </a:r>
          </a:p>
        </p:txBody>
      </p:sp>
      <p:sp>
        <p:nvSpPr>
          <p:cNvPr id="345" name="DECLARE %{…"/>
          <p:cNvSpPr txBox="1"/>
          <p:nvPr>
            <p:ph type="body" idx="1"/>
          </p:nvPr>
        </p:nvSpPr>
        <p:spPr>
          <a:xfrm>
            <a:off x="1774800" y="988766"/>
            <a:ext cx="10312434" cy="5879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100"/>
            </a:pPr>
            <a:r>
              <a:t>DECLARE %{</a:t>
            </a:r>
          </a:p>
          <a:p>
            <a:pPr lvl="1" marL="0" indent="216000">
              <a:buSzTx/>
              <a:buNone/>
              <a:defRPr sz="2100"/>
            </a:pPr>
            <a:r>
              <a:t>double multiple_scatt; </a:t>
            </a:r>
          </a:p>
          <a:p>
            <a:pPr marL="0" indent="0">
              <a:buSzTx/>
              <a:buNone/>
              <a:defRPr sz="2100"/>
            </a:pPr>
            <a:r>
              <a:t>%}</a:t>
            </a:r>
          </a:p>
          <a:p>
            <a:pPr marL="0" indent="0">
              <a:buSzTx/>
              <a:buNone/>
              <a:defRPr sz="2100"/>
            </a:pPr>
            <a:r>
              <a:t>…</a:t>
            </a:r>
          </a:p>
          <a:p>
            <a:pPr marL="0" indent="0">
              <a:buSzTx/>
              <a:buNone/>
              <a:defRPr sz="2100"/>
            </a:pPr>
            <a:r>
              <a:t>COMPONENT Crystal = Single_crystal(… order=0 …)</a:t>
            </a:r>
          </a:p>
          <a:p>
            <a:pPr marL="0" indent="0">
              <a:buSzTx/>
              <a:buNone/>
              <a:defRPr sz="2100"/>
            </a:pPr>
            <a:r>
              <a:t>AT (0,0,0) RELATIVE somewhere</a:t>
            </a:r>
          </a:p>
          <a:p>
            <a:pPr marL="0" indent="0">
              <a:buSzTx/>
              <a:buNone/>
              <a:defRPr sz="2100"/>
            </a:pPr>
            <a:r>
              <a:t>EXTEND %{</a:t>
            </a:r>
          </a:p>
          <a:p>
            <a:pPr lvl="1" marL="0" indent="216000">
              <a:buSzTx/>
              <a:buNone/>
              <a:defRPr sz="2100"/>
            </a:pPr>
            <a:r>
              <a:t>multiple_scatt=SCATTERED;</a:t>
            </a:r>
          </a:p>
          <a:p>
            <a:pPr marL="0" indent="0">
              <a:buSzTx/>
              <a:buNone/>
              <a:defRPr sz="2100"/>
            </a:pPr>
            <a:r>
              <a:t>%}</a:t>
            </a:r>
          </a:p>
          <a:p>
            <a:pPr marL="0" indent="0">
              <a:buSzTx/>
              <a:buNone/>
              <a:defRPr sz="2100"/>
            </a:pPr>
            <a:r>
              <a:t>…</a:t>
            </a:r>
          </a:p>
          <a:p>
            <a:pPr marL="0" indent="0">
              <a:buSzTx/>
              <a:buNone/>
              <a:defRPr sz="2100"/>
            </a:pPr>
            <a:r>
              <a:t>COMPONENT PSD_single=PSD_monitor(…)</a:t>
            </a:r>
          </a:p>
          <a:p>
            <a:pPr marL="0" indent="0">
              <a:buSzTx/>
              <a:buNone/>
              <a:defRPr sz="2100"/>
            </a:pPr>
            <a:r>
              <a:t>WHEN (multiple_scatt==1) AT (0,0,0) RELATIVE somewhere_else</a:t>
            </a:r>
          </a:p>
          <a:p>
            <a:pPr marL="0" indent="0">
              <a:buSzTx/>
              <a:buNone/>
              <a:defRPr sz="2100"/>
            </a:pPr>
          </a:p>
          <a:p>
            <a:pPr marL="0" indent="0">
              <a:buSzTx/>
              <a:buNone/>
              <a:defRPr sz="2100"/>
            </a:pPr>
            <a:r>
              <a:t>COMPONENT PSD_multiple=PSD_monitor(…)</a:t>
            </a:r>
          </a:p>
          <a:p>
            <a:pPr marL="0" indent="0">
              <a:buSzTx/>
              <a:buNone/>
              <a:defRPr sz="2100"/>
            </a:pPr>
            <a:r>
              <a:t>WHEN (multiple_scatt &gt; 1) AT (0,0,0) RELATIVE somewhere_else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255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258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1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262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3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4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5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268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1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272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3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5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279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283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286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297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03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306" name="Syntax:…"/>
          <p:cNvSpPr txBox="1"/>
          <p:nvPr>
            <p:ph type="body" idx="1"/>
          </p:nvPr>
        </p:nvSpPr>
        <p:spPr>
          <a:xfrm>
            <a:off x="1774800" y="1706399"/>
            <a:ext cx="7617780" cy="4545579"/>
          </a:xfrm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307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12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